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planetfacts.org/gravitational-pull-of-the-planets/" TargetMode="External"/><Relationship Id="rId3" Type="http://schemas.openxmlformats.org/officeDocument/2006/relationships/hyperlink" Target="http://www.universetoday.com/35565/gravity-on-other-planets/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Sources: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u="sng">
                <a:solidFill>
                  <a:schemeClr val="accent5"/>
                </a:solidFill>
                <a:hlinkClick r:id="rId2"/>
              </a:rPr>
              <a:t>http://planetfacts.org/gravitational-pull-of-the-planets/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u="sng">
                <a:solidFill>
                  <a:schemeClr val="accent5"/>
                </a:solidFill>
                <a:hlinkClick r:id="rId3"/>
              </a:rPr>
              <a:t>http://www.universetoday.com/35565/gravity-on-other-planets/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Does this make sense to you guys? If not, I shared all of my files on slack and google drive and I can change it if you want.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83" name="Shape 8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/>
          <p:nvPr>
            <p:ph type="ctrTitle"/>
          </p:nvPr>
        </p:nvSpPr>
        <p:spPr>
          <a:xfrm>
            <a:off x="311700" y="2039975"/>
            <a:ext cx="8520600" cy="1014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b="1" lang="en" sz="4200">
                <a:solidFill>
                  <a:srgbClr val="FF746C"/>
                </a:solidFill>
              </a:rPr>
              <a:t>Simulation of </a:t>
            </a:r>
            <a:r>
              <a:rPr b="1" lang="en" sz="4200">
                <a:solidFill>
                  <a:srgbClr val="FF746C"/>
                </a:solidFill>
              </a:rPr>
              <a:t>The Solar System</a:t>
            </a:r>
          </a:p>
        </p:txBody>
      </p:sp>
      <p:sp>
        <p:nvSpPr>
          <p:cNvPr id="101" name="Shape 101"/>
          <p:cNvSpPr txBox="1"/>
          <p:nvPr>
            <p:ph idx="1" type="subTitle"/>
          </p:nvPr>
        </p:nvSpPr>
        <p:spPr>
          <a:xfrm>
            <a:off x="311700" y="2834125"/>
            <a:ext cx="8520600" cy="1951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 sz="2200">
                <a:solidFill>
                  <a:srgbClr val="FF7C7C"/>
                </a:solidFill>
              </a:rPr>
              <a:t>Seth Kaminski - 300788677</a:t>
            </a:r>
          </a:p>
          <a:p>
            <a:pPr lvl="0" algn="l">
              <a:spcBef>
                <a:spcPts val="0"/>
              </a:spcBef>
              <a:buNone/>
            </a:pPr>
            <a:r>
              <a:rPr lang="en" sz="2200">
                <a:solidFill>
                  <a:srgbClr val="FF7C7C"/>
                </a:solidFill>
              </a:rPr>
              <a:t>Selina Daley - 30792374</a:t>
            </a:r>
          </a:p>
          <a:p>
            <a:pPr lvl="0" algn="l">
              <a:spcBef>
                <a:spcPts val="0"/>
              </a:spcBef>
              <a:buNone/>
            </a:pPr>
            <a:r>
              <a:rPr lang="en" sz="2200">
                <a:solidFill>
                  <a:srgbClr val="FF7C7C"/>
                </a:solidFill>
              </a:rPr>
              <a:t>Khandker Hussain - 300773610</a:t>
            </a:r>
          </a:p>
          <a:p>
            <a:pPr lvl="0" algn="l">
              <a:spcBef>
                <a:spcPts val="0"/>
              </a:spcBef>
              <a:buNone/>
            </a:pPr>
            <a:r>
              <a:rPr lang="en" sz="2200">
                <a:solidFill>
                  <a:srgbClr val="FF7C7C"/>
                </a:solidFill>
              </a:rPr>
              <a:t>Slade Sieger - 300814981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11700" y="445025"/>
            <a:ext cx="8520600" cy="101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Show user's effects on the planets 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3810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On a planet being affected by the user, a text box appears and tells the user what that action had on the planet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For example, if the earth has its rotation stopped, it would cause problems with the planets’ plates.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311700" y="445025"/>
            <a:ext cx="8520600" cy="105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Operational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Using Unity3D</a:t>
            </a:r>
          </a:p>
        </p:txBody>
      </p:sp>
      <p:pic>
        <p:nvPicPr>
          <p:cNvPr descr="Starting Point of Simulation.PNG"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651000"/>
            <a:ext cx="7800099" cy="322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 txBox="1"/>
          <p:nvPr>
            <p:ph idx="4294967295" type="subTitle"/>
          </p:nvPr>
        </p:nvSpPr>
        <p:spPr>
          <a:xfrm>
            <a:off x="747725" y="1528925"/>
            <a:ext cx="7800000" cy="1426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Phase </a:t>
            </a:r>
            <a:r>
              <a:rPr lang="en"/>
              <a:t>1: The sun is placed at the center of the map</a:t>
            </a:r>
            <a:r>
              <a:rPr lang="en"/>
              <a:t> and </a:t>
            </a:r>
            <a:r>
              <a:rPr lang="en"/>
              <a:t>the planets (and dwarf planet) are aligned in its proper order.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ate 2 - Moving to a Curve.PNG"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400" y="1044775"/>
            <a:ext cx="7197199" cy="382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Shape 173"/>
          <p:cNvSpPr txBox="1"/>
          <p:nvPr>
            <p:ph type="title"/>
          </p:nvPr>
        </p:nvSpPr>
        <p:spPr>
          <a:xfrm>
            <a:off x="311700" y="445025"/>
            <a:ext cx="8520600" cy="1032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Operational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Using Unity3D </a:t>
            </a:r>
            <a:r>
              <a:rPr lang="en">
                <a:solidFill>
                  <a:srgbClr val="FF746C"/>
                </a:solidFill>
              </a:rPr>
              <a:t>(Cont)</a:t>
            </a:r>
          </a:p>
        </p:txBody>
      </p:sp>
      <p:sp>
        <p:nvSpPr>
          <p:cNvPr id="174" name="Shape 174"/>
          <p:cNvSpPr txBox="1"/>
          <p:nvPr>
            <p:ph idx="4294967295" type="subTitle"/>
          </p:nvPr>
        </p:nvSpPr>
        <p:spPr>
          <a:xfrm>
            <a:off x="973300" y="1484450"/>
            <a:ext cx="7197300" cy="134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Phase </a:t>
            </a:r>
            <a:r>
              <a:rPr lang="en"/>
              <a:t>2: The planets are set to various speeds and is starting to make a curve.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ate 3 - Planets are Scattered.PNG"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4012" y="1617199"/>
            <a:ext cx="3315975" cy="2981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>
            <p:ph type="title"/>
          </p:nvPr>
        </p:nvSpPr>
        <p:spPr>
          <a:xfrm>
            <a:off x="311700" y="445025"/>
            <a:ext cx="8520600" cy="991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Operational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Using Unity3D (Cont)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746C"/>
              </a:solidFill>
            </a:endParaRPr>
          </a:p>
        </p:txBody>
      </p:sp>
      <p:sp>
        <p:nvSpPr>
          <p:cNvPr id="181" name="Shape 181"/>
          <p:cNvSpPr txBox="1"/>
          <p:nvPr>
            <p:ph idx="4294967295" type="subTitle"/>
          </p:nvPr>
        </p:nvSpPr>
        <p:spPr>
          <a:xfrm>
            <a:off x="973300" y="1027250"/>
            <a:ext cx="7197300" cy="134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Phase </a:t>
            </a:r>
            <a:r>
              <a:rPr lang="en"/>
              <a:t>3: After a period of time the planets are completely scattered.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ate 4 - Planets are aligning back.PNG"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350" y="1624012"/>
            <a:ext cx="6591300" cy="2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Shape 1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Operational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Using Unity3D (Cont)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746C"/>
              </a:solidFill>
            </a:endParaRPr>
          </a:p>
        </p:txBody>
      </p:sp>
      <p:sp>
        <p:nvSpPr>
          <p:cNvPr id="188" name="Shape 188"/>
          <p:cNvSpPr txBox="1"/>
          <p:nvPr>
            <p:ph idx="4294967295" type="subTitle"/>
          </p:nvPr>
        </p:nvSpPr>
        <p:spPr>
          <a:xfrm>
            <a:off x="973300" y="1255850"/>
            <a:ext cx="7197300" cy="134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Phase 4: The planets in the Solar System will eventually align together once again.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The End</a:t>
            </a:r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0637" y="1118150"/>
            <a:ext cx="3102725" cy="356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idx="1" type="subTitle"/>
          </p:nvPr>
        </p:nvSpPr>
        <p:spPr>
          <a:xfrm>
            <a:off x="531250" y="1488250"/>
            <a:ext cx="4262100" cy="378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600"/>
              <a:t>Consisting of the following planets:</a:t>
            </a:r>
          </a:p>
          <a:p>
            <a:pPr indent="-3302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600"/>
              <a:t>Inner Planets: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Mercury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Venus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Earth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Mars</a:t>
            </a:r>
          </a:p>
          <a:p>
            <a:pPr indent="-3302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600"/>
              <a:t>Outer Planets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Jupiter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Saturn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Uranus</a:t>
            </a:r>
          </a:p>
          <a:p>
            <a:pPr indent="-330200" lvl="1" marL="914400" rtl="0" algn="l">
              <a:spcBef>
                <a:spcPts val="0"/>
              </a:spcBef>
              <a:buSzPct val="100000"/>
              <a:buChar char="○"/>
            </a:pPr>
            <a:r>
              <a:rPr lang="en" sz="1600"/>
              <a:t>Neptune</a:t>
            </a:r>
          </a:p>
          <a:p>
            <a:pPr indent="-3302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600"/>
              <a:t>Dwarf Planet</a:t>
            </a:r>
          </a:p>
          <a:p>
            <a:pPr indent="-330200" lvl="1" marL="914400" algn="l">
              <a:spcBef>
                <a:spcPts val="0"/>
              </a:spcBef>
              <a:buSzPct val="100000"/>
              <a:buChar char="○"/>
            </a:pPr>
            <a:r>
              <a:rPr lang="en" sz="1600"/>
              <a:t>Pluto</a:t>
            </a:r>
          </a:p>
        </p:txBody>
      </p:sp>
      <p:sp>
        <p:nvSpPr>
          <p:cNvPr id="107" name="Shape 10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Original System</a:t>
            </a:r>
            <a:br>
              <a:rPr b="1"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The Solar System</a:t>
            </a:r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2687" y="2034974"/>
            <a:ext cx="4073424" cy="229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idx="4294967295" type="title"/>
          </p:nvPr>
        </p:nvSpPr>
        <p:spPr>
          <a:xfrm>
            <a:off x="311700" y="445025"/>
            <a:ext cx="8520600" cy="89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Observable Elements</a:t>
            </a:r>
            <a:br>
              <a:rPr lang="en">
                <a:solidFill>
                  <a:srgbClr val="FF746C"/>
                </a:solidFill>
              </a:rPr>
            </a:br>
            <a:r>
              <a:rPr lang="en" sz="2400">
                <a:solidFill>
                  <a:srgbClr val="FF746C"/>
                </a:solidFill>
              </a:rPr>
              <a:t>The Planets’ Gravitational Pull</a:t>
            </a:r>
          </a:p>
        </p:txBody>
      </p:sp>
      <p:sp>
        <p:nvSpPr>
          <p:cNvPr id="114" name="Shape 114"/>
          <p:cNvSpPr txBox="1"/>
          <p:nvPr>
            <p:ph idx="1" type="subTitle"/>
          </p:nvPr>
        </p:nvSpPr>
        <p:spPr>
          <a:xfrm>
            <a:off x="4938725" y="1376525"/>
            <a:ext cx="3912300" cy="2974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Mercury - 3.7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Venus - 8.87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Earth - 9.81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Mars - 3.71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Jupiter - 24.79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Saturn - 10.44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Uranus - 8.69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Neptune - 11.15 m/s2</a:t>
            </a:r>
          </a:p>
          <a:p>
            <a:pPr indent="-342900" lvl="0" marL="457200" rtl="0" algn="l">
              <a:spcBef>
                <a:spcPts val="0"/>
              </a:spcBef>
              <a:buSzPct val="100000"/>
              <a:buChar char="●"/>
            </a:pPr>
            <a:r>
              <a:rPr lang="en" sz="1800"/>
              <a:t>Pluto - 0.62 m/s²</a:t>
            </a:r>
          </a:p>
        </p:txBody>
      </p:sp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296" y="1528924"/>
            <a:ext cx="3528698" cy="259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311700" y="1188725"/>
            <a:ext cx="8520600" cy="4294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The HUD and a sample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of the simulation </a:t>
            </a: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0475" y="1254925"/>
            <a:ext cx="5681830" cy="3551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3874" y="1611250"/>
            <a:ext cx="2536250" cy="317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>
            <p:ph type="title"/>
          </p:nvPr>
        </p:nvSpPr>
        <p:spPr>
          <a:xfrm>
            <a:off x="311700" y="445025"/>
            <a:ext cx="8520600" cy="108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Foreign Object Creation Menu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111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Simulation Flowchart</a:t>
            </a:r>
          </a:p>
        </p:txBody>
      </p:sp>
      <p:pic>
        <p:nvPicPr>
          <p:cNvPr descr="Solar System - Simulation (Flowchart).png"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99828"/>
            <a:ext cx="9143999" cy="1743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445025"/>
            <a:ext cx="8520600" cy="936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Time scale</a:t>
            </a:r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311700" y="1533475"/>
            <a:ext cx="8520600" cy="1009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 slider could be created that speeds up/ slows down the scale of time for the simulation.</a:t>
            </a: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2587" y="2195600"/>
            <a:ext cx="4698825" cy="26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311700" y="445025"/>
            <a:ext cx="8520600" cy="936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Simulating outside factors on planets</a:t>
            </a:r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311700" y="1381075"/>
            <a:ext cx="8520600" cy="1009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Asteroids get created and given stats (speed, weight, size) with a set of menus. The asteroids then affect the planets based on these stats.</a:t>
            </a:r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3600" y="2238174"/>
            <a:ext cx="3396799" cy="275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021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11700" y="445025"/>
            <a:ext cx="8520600" cy="1047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746C"/>
                </a:solidFill>
              </a:rPr>
              <a:t>Conceptual Model</a:t>
            </a:r>
            <a:br>
              <a:rPr lang="en">
                <a:solidFill>
                  <a:srgbClr val="FF746C"/>
                </a:solidFill>
              </a:rPr>
            </a:br>
            <a:r>
              <a:rPr lang="en">
                <a:solidFill>
                  <a:srgbClr val="FF746C"/>
                </a:solidFill>
              </a:rPr>
              <a:t>Simulating the effects of the sun on the planets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11700" y="1533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On a planet being affected by the user (the user moves a planet outside of its normal orbit.) it determines how this would affect the planet with a text box.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For example, the earth being moved to close to the sun would cause water to evaporate.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